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  <p:sldMasterId id="2147483737" r:id="rId2"/>
    <p:sldMasterId id="2147483753" r:id="rId3"/>
    <p:sldMasterId id="2147483758" r:id="rId4"/>
  </p:sldMasterIdLst>
  <p:notesMasterIdLst>
    <p:notesMasterId r:id="rId18"/>
  </p:notesMasterIdLst>
  <p:handoutMasterIdLst>
    <p:handoutMasterId r:id="rId19"/>
  </p:handoutMasterIdLst>
  <p:sldIdLst>
    <p:sldId id="281" r:id="rId5"/>
    <p:sldId id="879" r:id="rId6"/>
    <p:sldId id="880" r:id="rId7"/>
    <p:sldId id="885" r:id="rId8"/>
    <p:sldId id="887" r:id="rId9"/>
    <p:sldId id="894" r:id="rId10"/>
    <p:sldId id="881" r:id="rId11"/>
    <p:sldId id="888" r:id="rId12"/>
    <p:sldId id="890" r:id="rId13"/>
    <p:sldId id="889" r:id="rId14"/>
    <p:sldId id="891" r:id="rId15"/>
    <p:sldId id="892" r:id="rId16"/>
    <p:sldId id="893" r:id="rId17"/>
  </p:sldIdLst>
  <p:sldSz cx="12192000" cy="6858000"/>
  <p:notesSz cx="6934200" cy="92329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5" userDrawn="1">
          <p15:clr>
            <a:srgbClr val="A4A3A4"/>
          </p15:clr>
        </p15:guide>
        <p15:guide id="2" pos="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e, Shaocheng" initials="XS" lastIdx="1" clrIdx="0">
    <p:extLst>
      <p:ext uri="{19B8F6BF-5375-455C-9EA6-DF929625EA0E}">
        <p15:presenceInfo xmlns:p15="http://schemas.microsoft.com/office/powerpoint/2012/main" userId="S::xie2@llnl.gov::b92f5369-f3db-447b-9b48-c8ca994cf2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579C"/>
    <a:srgbClr val="000000"/>
    <a:srgbClr val="F82719"/>
    <a:srgbClr val="BE4B17"/>
    <a:srgbClr val="566B9A"/>
    <a:srgbClr val="436C9A"/>
    <a:srgbClr val="37597F"/>
    <a:srgbClr val="314F71"/>
    <a:srgbClr val="1F3C56"/>
    <a:srgbClr val="00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2656" autoAdjust="0"/>
  </p:normalViewPr>
  <p:slideViewPr>
    <p:cSldViewPr snapToGrid="0">
      <p:cViewPr varScale="1">
        <p:scale>
          <a:sx n="60" d="100"/>
          <a:sy n="60" d="100"/>
        </p:scale>
        <p:origin x="208" y="1128"/>
      </p:cViewPr>
      <p:guideLst>
        <p:guide orient="horz" pos="52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47" d="100"/>
          <a:sy n="47" d="100"/>
        </p:scale>
        <p:origin x="-2122" y="-101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8/7/23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692150"/>
            <a:ext cx="61531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71" tIns="46186" rIns="92371" bIns="461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71" tIns="46186" rIns="92371" bIns="4618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89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44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4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71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0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9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56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2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9050" lvl="8" indent="-171450">
              <a:buFontTx/>
              <a:buChar char="-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18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9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3065028"/>
            <a:ext cx="4556675" cy="3792972"/>
          </a:xfrm>
          <a:prstGeom prst="rect">
            <a:avLst/>
          </a:prstGeom>
          <a:solidFill>
            <a:srgbClr val="0F4F9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743919"/>
            <a:ext cx="10972800" cy="986725"/>
          </a:xfrm>
        </p:spPr>
        <p:txBody>
          <a:bodyPr/>
          <a:lstStyle>
            <a:lvl1pPr>
              <a:lnSpc>
                <a:spcPts val="3800"/>
              </a:lnSpc>
              <a:defRPr b="0" i="1">
                <a:solidFill>
                  <a:srgbClr val="0F4F97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69701" y="1733685"/>
            <a:ext cx="72455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 l="949"/>
          <a:stretch/>
        </p:blipFill>
        <p:spPr bwMode="auto">
          <a:xfrm>
            <a:off x="4663181" y="3062288"/>
            <a:ext cx="7528820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91181" y="5974521"/>
            <a:ext cx="4437276" cy="603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10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</a:t>
            </a:r>
            <a:b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of Energy by Lawrence Livermore National Laboratory under contract </a:t>
            </a:r>
            <a:b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DE-AC52-07NA27344.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6" name="Picture 1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169" y="3220533"/>
            <a:ext cx="2987047" cy="377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469" y="5437487"/>
            <a:ext cx="4803331" cy="607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ntro-slide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lab_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51" y="228600"/>
            <a:ext cx="10244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914400" y="1828800"/>
            <a:ext cx="10363200" cy="2209800"/>
          </a:xfrm>
        </p:spPr>
        <p:txBody>
          <a:bodyPr/>
          <a:lstStyle>
            <a:lvl1pPr>
              <a:defRPr>
                <a:solidFill>
                  <a:srgbClr val="16305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71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lab_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1" y="228600"/>
            <a:ext cx="977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595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7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81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9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30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6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46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0"/>
            <a:ext cx="2743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32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>
                <a:ea typeface="ＭＳ Ｐゴシック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baseline="30000">
                <a:latin typeface="Palatino" charset="0"/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 defTabSz="914400"/>
              <a:t>8/7/23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baseline="30000">
                <a:latin typeface="Palatino" charset="0"/>
              </a:defRPr>
            </a:lvl1pPr>
          </a:lstStyle>
          <a:p>
            <a:pPr defTabSz="914400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aseline="30000">
                <a:latin typeface="Palatin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1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</p:spPr>
        <p:txBody>
          <a:bodyPr/>
          <a:lstStyle>
            <a:lvl1pPr eaLnBrk="0" hangingPunct="0">
              <a:defRPr baseline="30000"/>
            </a:lvl1pPr>
          </a:lstStyle>
          <a:p>
            <a:fld id="{259FDAC6-D023-9443-B904-B767A63D4D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0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13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1" y="6356352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1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7"/>
          <a:stretch/>
        </p:blipFill>
        <p:spPr>
          <a:xfrm>
            <a:off x="1" y="11113"/>
            <a:ext cx="12205565" cy="6145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9" y="349880"/>
            <a:ext cx="2012204" cy="682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4230E-30F3-6342-897D-D64D844BB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1" r="86530"/>
          <a:stretch/>
        </p:blipFill>
        <p:spPr>
          <a:xfrm>
            <a:off x="86288" y="6183512"/>
            <a:ext cx="1642225" cy="690364"/>
          </a:xfrm>
          <a:prstGeom prst="rect">
            <a:avLst/>
          </a:prstGeom>
        </p:spPr>
      </p:pic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9144000" y="6345239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09493" rtl="0" eaLnBrk="1" latinLnBrk="0" hangingPunct="1">
              <a:defRPr sz="900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68F0E1-7F3B-9143-ABF4-576BF984EE9D}" type="datetime4">
              <a:rPr lang="en-US" sz="900" smtClean="0"/>
              <a:pPr/>
              <a:t>August 7, 2023</a:t>
            </a:fld>
            <a:endParaRPr lang="en-US" sz="900" dirty="0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11655553" y="6345239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l" defTabSz="609493" rtl="0" eaLnBrk="1" latinLnBrk="0" hangingPunct="1">
              <a:defRPr sz="900" b="1" kern="1200">
                <a:solidFill>
                  <a:srgbClr val="707276"/>
                </a:solidFill>
                <a:latin typeface="Arial"/>
                <a:ea typeface="+mn-ea"/>
                <a:cs typeface="Arial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02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7D86035-4506-4164-A7B6-F0F07A10A091}" type="datetime4">
              <a:rPr lang="en-US" smtClean="0"/>
              <a:pPr/>
              <a:t>August 7,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8AAA56-06B8-4DDC-8852-030D975C82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7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049401"/>
            <a:ext cx="12192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5075278"/>
            <a:ext cx="1146048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3188A309-D3B2-4646-B55A-A46CBC0132BA}" type="datetime4">
              <a:rPr lang="en-US" smtClean="0"/>
              <a:pPr/>
              <a:t>August 7,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8AAA56-06B8-4DDC-8852-030D975C82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3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5FCE7B2-94C4-49AF-9F76-CCEC30A58C70}" type="datetime4">
              <a:rPr lang="en-US" smtClean="0"/>
              <a:pPr/>
              <a:t>August 7, 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8AAA56-06B8-4DDC-8852-030D975C82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61605" y="1608139"/>
            <a:ext cx="11455747" cy="4484187"/>
          </a:xfrm>
          <a:prstGeom prst="rect">
            <a:avLst/>
          </a:prstGeom>
        </p:spPr>
        <p:txBody>
          <a:bodyPr vert="horz"/>
          <a:lstStyle>
            <a:lvl1pPr marL="342900" indent="-342900">
              <a:buSzPct val="100000"/>
              <a:buFont typeface="Wingdings" panose="05000000000000000000" pitchFamily="2" charset="2"/>
              <a:buChar char=""/>
              <a:defRPr>
                <a:solidFill>
                  <a:srgbClr val="194173"/>
                </a:solidFill>
              </a:defRPr>
            </a:lvl1pPr>
            <a:lvl2pPr marL="742950" indent="-285750">
              <a:buSzPct val="130000"/>
              <a:buFont typeface="Lucida Grande"/>
              <a:buChar char="▶"/>
              <a:defRPr>
                <a:solidFill>
                  <a:srgbClr val="194173"/>
                </a:solidFill>
              </a:defRPr>
            </a:lvl2pPr>
            <a:lvl3pPr>
              <a:defRPr>
                <a:solidFill>
                  <a:srgbClr val="194173"/>
                </a:solidFill>
              </a:defRPr>
            </a:lvl3pPr>
            <a:lvl4pPr marL="1600200" indent="-228600">
              <a:buFont typeface="Wingdings" panose="05000000000000000000" pitchFamily="2" charset="2"/>
              <a:buChar char="q"/>
              <a:defRPr>
                <a:solidFill>
                  <a:srgbClr val="194173"/>
                </a:solidFill>
              </a:defRPr>
            </a:lvl4pPr>
            <a:lvl5pPr>
              <a:buSzPct val="100000"/>
              <a:defRPr>
                <a:solidFill>
                  <a:srgbClr val="1941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7987" y="6210044"/>
            <a:ext cx="1585071" cy="516888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8AB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84436"/>
            <a:ext cx="12192000" cy="1546665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3200" b="1">
                <a:solidFill>
                  <a:srgbClr val="1941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35401"/>
            <a:ext cx="1146048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1941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4792601"/>
            <a:ext cx="1146048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rgbClr val="194173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11361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384800" cy="3886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C8738F29-5E07-5D41-9745-26F7F66BC35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76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10972800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B750E512-DE30-0C4D-ACC8-E1BB61E9E1F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93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30A02A04-A5DD-1D48-A35E-977CA7634AB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93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645A5E5E-FB9B-9441-A10D-F0A55137C5F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07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032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8D01344B-35E4-1244-BB51-9B17332FD4F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with left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566864"/>
            <a:ext cx="5291328" cy="475135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19159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A39F-10B7-42AB-B711-F2B37E456A44}" type="datetimeFigureOut">
              <a:rPr lang="en-US" smtClean="0"/>
              <a:pPr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38FB-2A23-45DC-8037-F13569CAC7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9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left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566864"/>
            <a:ext cx="5291328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right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03033" y="1566864"/>
            <a:ext cx="5291328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566864"/>
            <a:ext cx="5291328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91532" y="1566864"/>
            <a:ext cx="5291328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Qua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100119" y="1653591"/>
            <a:ext cx="5278967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 rot="5400000">
            <a:off x="3658479" y="3920338"/>
            <a:ext cx="4722647" cy="21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3961A7">
                <a:alpha val="43000"/>
              </a:srgbClr>
            </a:outerShdw>
          </a:effectLst>
        </p:spPr>
      </p:cxnSp>
      <p:cxnSp>
        <p:nvCxnSpPr>
          <p:cNvPr id="6" name="Straight Connector 5"/>
          <p:cNvCxnSpPr/>
          <p:nvPr userDrawn="1"/>
        </p:nvCxnSpPr>
        <p:spPr bwMode="auto">
          <a:xfrm>
            <a:off x="626533" y="3873981"/>
            <a:ext cx="109728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3961A7">
                <a:alpha val="43000"/>
              </a:srgbClr>
            </a:outerShdw>
          </a:effectLst>
        </p:spPr>
      </p:cxnSp>
      <p:sp>
        <p:nvSpPr>
          <p:cNvPr id="7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26534" y="1653591"/>
            <a:ext cx="5278967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100119" y="4021969"/>
            <a:ext cx="5278967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26534" y="4021969"/>
            <a:ext cx="5278967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220136"/>
            <a:ext cx="12191999" cy="1251062"/>
          </a:xfr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000000">
                  <a:alpha val="0"/>
                </a:srgbClr>
              </a:gs>
              <a:gs pos="78000">
                <a:srgbClr val="FFFFFF">
                  <a:alpha val="59000"/>
                </a:srgbClr>
              </a:gs>
            </a:gsLst>
            <a:lin ang="0" scaled="1"/>
            <a:tileRect/>
          </a:gradFill>
          <a:effectLst/>
        </p:spPr>
        <p:txBody>
          <a:bodyPr vert="horz" lIns="45720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marL="233363" indent="0">
              <a:lnSpc>
                <a:spcPts val="3800"/>
              </a:lnSpc>
              <a:def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4A8F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3.jp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sz="1800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66864"/>
            <a:ext cx="10972800" cy="475135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>
              <a:latin typeface="Arial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506308" y="6492858"/>
            <a:ext cx="40700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24A91"/>
                </a:solidFill>
                <a:latin typeface="Arial Narrow" pitchFamily="-80" charset="0"/>
              </a:rPr>
              <a:t>Lawrence Livermore National Laboratory</a:t>
            </a:r>
          </a:p>
        </p:txBody>
      </p:sp>
      <p:pic>
        <p:nvPicPr>
          <p:cNvPr id="13" name="Picture 21" descr="lab_icon_no_box_blue_rgb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1306888" y="6535025"/>
            <a:ext cx="309173" cy="211357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10669757" y="6591165"/>
            <a:ext cx="770403" cy="138499"/>
          </a:xfrm>
          <a:prstGeom prst="rect">
            <a:avLst/>
          </a:prstGeom>
          <a:noFill/>
        </p:spPr>
        <p:txBody>
          <a:bodyPr wrap="none" lIns="0" bIns="0" rtlCol="0" anchor="b" anchorCtr="0">
            <a:spAutoFit/>
          </a:bodyPr>
          <a:lstStyle/>
          <a:p>
            <a:pPr algn="r"/>
            <a:r>
              <a:rPr lang="en-US" sz="600" dirty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 userDrawn="1"/>
        </p:nvSpPr>
        <p:spPr>
          <a:xfrm>
            <a:off x="10950429" y="6493079"/>
            <a:ext cx="480969" cy="15939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rtl="0" eaLnBrk="1" latinLnBrk="0" hangingPunct="1">
        <a:lnSpc>
          <a:spcPct val="100000"/>
        </a:lnSpc>
        <a:spcBef>
          <a:spcPct val="0"/>
        </a:spcBef>
        <a:buNone/>
        <a:defRPr kumimoji="0" sz="3600" b="1" kern="1200">
          <a:solidFill>
            <a:srgbClr val="214A8F"/>
          </a:solidFill>
          <a:effectLst/>
          <a:latin typeface="Arial"/>
          <a:ea typeface="+mj-ea"/>
          <a:cs typeface="Arial"/>
        </a:defRPr>
      </a:lvl1pPr>
    </p:titleStyle>
    <p:bodyStyle>
      <a:lvl1pPr marL="400050" indent="-280988" algn="l" rtl="0" eaLnBrk="1" latinLnBrk="0" hangingPunct="1">
        <a:spcBef>
          <a:spcPts val="1200"/>
        </a:spcBef>
        <a:spcAft>
          <a:spcPts val="600"/>
        </a:spcAft>
        <a:buClr>
          <a:srgbClr val="0D5097"/>
        </a:buClr>
        <a:buSzPct val="90000"/>
        <a:buFont typeface="Wingdings" charset="2"/>
        <a:buChar char="§"/>
        <a:defRPr kumimoji="0"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73050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Arial"/>
        <a:buChar char="•"/>
        <a:defRPr kumimoji="0"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085850" indent="-401638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Lucida Grande"/>
        <a:buChar char="—"/>
        <a:defRPr kumimoji="0"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314450" indent="-242888" algn="l" rtl="0" eaLnBrk="1" latinLnBrk="0" hangingPunct="1">
        <a:spcBef>
          <a:spcPts val="0"/>
        </a:spcBef>
        <a:spcAft>
          <a:spcPts val="600"/>
        </a:spcAft>
        <a:buClrTx/>
        <a:buSzPct val="100000"/>
        <a:buFont typeface="Lucida Grande"/>
        <a:buChar char="–"/>
        <a:defRPr kumimoji="0"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242888" algn="l" rtl="0" eaLnBrk="1" latinLnBrk="0" hangingPunct="1">
        <a:spcBef>
          <a:spcPts val="0"/>
        </a:spcBef>
        <a:spcAft>
          <a:spcPts val="600"/>
        </a:spcAft>
        <a:buClrTx/>
        <a:buFont typeface="Arial"/>
        <a:buChar char="•"/>
        <a:defRPr kumimoji="0" lang="en-US" sz="1800" kern="1200" smtClean="0">
          <a:solidFill>
            <a:schemeClr val="tx1"/>
          </a:solidFill>
          <a:latin typeface="Arial"/>
          <a:ea typeface="+mn-ea"/>
          <a:cs typeface="Arial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text-slide-09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2000" baseline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defTabSz="914400"/>
            <a:fld id="{B6F15528-21DE-4FAA-801E-634DDDAF4B2B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4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6305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6305F"/>
          </a:solidFill>
          <a:latin typeface="Arial Black" pitchFamily="-10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6305F"/>
          </a:solidFill>
          <a:latin typeface="Arial Black" pitchFamily="-10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6305F"/>
          </a:solidFill>
          <a:latin typeface="Arial Black" pitchFamily="-10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6305F"/>
          </a:solidFill>
          <a:latin typeface="Arial Black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Black" pitchFamily="-106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Black" pitchFamily="-106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Black" pitchFamily="-106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Black" pitchFamily="-106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9718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4290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8862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65759" y="201169"/>
            <a:ext cx="8839200" cy="868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194173"/>
              </a:buClr>
              <a:buFont typeface="Arial"/>
              <a:buNone/>
              <a:defRPr sz="2600" b="1" i="0" u="none" strike="noStrike" cap="none">
                <a:solidFill>
                  <a:srgbClr val="19417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9144001" y="635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276"/>
              </a:buClr>
              <a:buFont typeface="Arial"/>
              <a:buNone/>
              <a:defRPr sz="900" b="0" i="0" u="none" strike="noStrike" cap="none">
                <a:solidFill>
                  <a:srgbClr val="707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276"/>
              </a:buClr>
              <a:buFont typeface="Arial"/>
              <a:buNone/>
              <a:defRPr sz="900" b="0" i="0" u="none" strike="noStrike" cap="none">
                <a:solidFill>
                  <a:srgbClr val="707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ctr" anchorCtr="0">
            <a:noAutofit/>
          </a:bodyPr>
          <a:lstStyle/>
          <a:p>
            <a:pPr>
              <a:buClr>
                <a:srgbClr val="707276"/>
              </a:buClr>
              <a:buSzPct val="25000"/>
            </a:pPr>
            <a:fld id="{00000000-1234-1234-1234-123412341234}" type="slidenum">
              <a:rPr lang="en-US" sz="900" b="1" smtClean="0">
                <a:solidFill>
                  <a:srgbClr val="707276"/>
                </a:solidFill>
                <a:ea typeface="Arial"/>
                <a:cs typeface="Arial"/>
                <a:sym typeface="Arial"/>
              </a:rPr>
              <a:pPr>
                <a:buClr>
                  <a:srgbClr val="707276"/>
                </a:buClr>
                <a:buSzPct val="25000"/>
              </a:pPr>
              <a:t>‹#›</a:t>
            </a:fld>
            <a:endParaRPr lang="en-US" sz="900" b="1" dirty="0">
              <a:solidFill>
                <a:srgbClr val="707276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11469672" y="6454976"/>
            <a:ext cx="0" cy="182879"/>
          </a:xfrm>
          <a:prstGeom prst="straightConnector1">
            <a:avLst/>
          </a:prstGeom>
          <a:noFill/>
          <a:ln w="12700" cap="flat" cmpd="sng">
            <a:solidFill>
              <a:srgbClr val="70727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90319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549C731-8A90-4C85-A5E3-9445717E7D54}" type="datetime4">
              <a:rPr lang="en-US" smtClean="0"/>
              <a:pPr/>
              <a:t>August 7,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8AAA56-06B8-4DDC-8852-030D975C82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8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19417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194173"/>
        </a:buClr>
        <a:buSzPct val="90000"/>
        <a:buFont typeface="Lucida Grande"/>
        <a:buChar char="◼"/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4173"/>
        </a:buClr>
        <a:buSzPct val="90000"/>
        <a:buFont typeface="Lucida Grande"/>
        <a:buChar char="▶"/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4173"/>
        </a:buClr>
        <a:buSzPct val="130000"/>
        <a:buFont typeface="Lucida Grande"/>
        <a:buChar char="●"/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94173"/>
        </a:buClr>
        <a:buSzPct val="90000"/>
        <a:buFont typeface="Lucida Grande"/>
        <a:buChar char="◼"/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94173"/>
        </a:buClr>
        <a:buSzPct val="70000"/>
        <a:buFont typeface="Lucida Grande"/>
        <a:buChar char="▶"/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ARM-DOE/arm-gcm-diagnost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ARM-DOE/arm-gcm-diagnostic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ARM-DOE/arm-gcm-diagnostics" TargetMode="External"/><Relationship Id="rId5" Type="http://schemas.openxmlformats.org/officeDocument/2006/relationships/hyperlink" Target="https://www.arm.gov/data/data-sources/adcme-123" TargetMode="Externa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ARM-DOE/arm-gcm-diagnostic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142A8-0DB2-41D1-B66B-24F87927F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1756842"/>
            <a:ext cx="11460482" cy="1828800"/>
          </a:xfrm>
        </p:spPr>
        <p:txBody>
          <a:bodyPr/>
          <a:lstStyle/>
          <a:p>
            <a:r>
              <a:rPr lang="en-US" dirty="0">
                <a:solidFill>
                  <a:srgbClr val="2357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 data-oriented metrics and diagnostics package for GCMs (ARM-Diags)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9CC97E-601F-49B5-B1FC-75108FE75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649" y="5230719"/>
            <a:ext cx="11170592" cy="282676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212121"/>
                </a:solidFill>
                <a:latin typeface="Calibri" panose="020F0502020204030204" pitchFamily="34" charset="0"/>
              </a:rPr>
              <a:t>2023 ARM/ASR Joint User Facility and PI Meeting, Rockville, Maryland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1186D4-72F0-B05E-6302-79F14FF6A3DD}"/>
              </a:ext>
            </a:extLst>
          </p:cNvPr>
          <p:cNvSpPr/>
          <p:nvPr/>
        </p:nvSpPr>
        <p:spPr>
          <a:xfrm>
            <a:off x="1524000" y="6234190"/>
            <a:ext cx="8650514" cy="48013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19417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work was performed under the auspices of the U.S. Department of Energy by Lawrence Livermore National Laboratory under contract DE-AC52-07NA27344. Lawrence Livermore National Security, LLC. LLNL-PRES-</a:t>
            </a:r>
            <a:r>
              <a:rPr lang="en-US" sz="1400" dirty="0">
                <a:solidFill>
                  <a:srgbClr val="1941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852738</a:t>
            </a:r>
            <a:r>
              <a:rPr lang="en-US" sz="1400" dirty="0">
                <a:solidFill>
                  <a:srgbClr val="19417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82658-8776-73C0-FC1D-3FC8453FA238}"/>
              </a:ext>
            </a:extLst>
          </p:cNvPr>
          <p:cNvSpPr txBox="1"/>
          <p:nvPr/>
        </p:nvSpPr>
        <p:spPr>
          <a:xfrm>
            <a:off x="655649" y="4063648"/>
            <a:ext cx="8952808" cy="89255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rgbClr val="23579C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Cheng Tao, Chengzhu (Jill) Zhang and Shaocheng Xie</a:t>
            </a:r>
          </a:p>
          <a:p>
            <a:r>
              <a:rPr lang="en-US" b="1" i="1" dirty="0">
                <a:solidFill>
                  <a:srgbClr val="23579C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Lawrence Livermore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3736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Set Up a New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96037-05B8-EF48-D7F1-E89E481040E6}"/>
              </a:ext>
            </a:extLst>
          </p:cNvPr>
          <p:cNvSpPr txBox="1"/>
          <p:nvPr/>
        </p:nvSpPr>
        <p:spPr>
          <a:xfrm>
            <a:off x="268812" y="1393085"/>
            <a:ext cx="1161838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solidFill>
                  <a:schemeClr val="tx1">
                    <a:alpha val="46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1: Install the ARM-Diags on your local computer (~50 MB).</a:t>
            </a:r>
          </a:p>
          <a:p>
            <a:pPr marL="182880">
              <a:spcAft>
                <a:spcPts val="1200"/>
              </a:spcAft>
            </a:pPr>
            <a:r>
              <a:rPr lang="en-US" sz="2200" dirty="0">
                <a:solidFill>
                  <a:schemeClr val="tx1">
                    <a:alpha val="46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https://github.com/ARM-DOE/arm-gcm-diagnostics</a:t>
            </a:r>
            <a:endParaRPr lang="en-US" sz="2200" b="1" dirty="0">
              <a:solidFill>
                <a:schemeClr val="tx1">
                  <a:alpha val="46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Step 2: Download and place all the observation, CMIP data, test data under directories: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directory&gt;/arm_diags/observation 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directory&gt;/arm_diags/cmip </a:t>
            </a:r>
          </a:p>
          <a:p>
            <a:pPr marL="182880"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directory&gt;/arm_diags/model</a:t>
            </a:r>
          </a:p>
          <a:p>
            <a:pPr marL="182880">
              <a:spcAft>
                <a:spcPts val="1200"/>
              </a:spcAft>
            </a:pPr>
            <a:r>
              <a:rPr lang="en-US" sz="2200" b="1" dirty="0">
                <a:solidFill>
                  <a:schemeClr val="tx1">
                    <a:alpha val="50151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3: Edit parameter file &lt;basicparameter.py&gt; to set ‘base_path’ to &lt;Your directory&gt;.</a:t>
            </a:r>
          </a:p>
          <a:p>
            <a:pPr marL="182880">
              <a:spcAft>
                <a:spcPts val="600"/>
              </a:spcAft>
            </a:pPr>
            <a:r>
              <a:rPr lang="en-US" sz="2200" b="1" dirty="0">
                <a:solidFill>
                  <a:schemeClr val="tx1">
                    <a:alpha val="50151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4: Run the package: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solidFill>
                  <a:schemeClr val="tx1">
                    <a:alpha val="50151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arm_driver.py -p basicparameter.py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A8396-A0A9-4D18-9C23-5B522736D7FA}"/>
              </a:ext>
            </a:extLst>
          </p:cNvPr>
          <p:cNvSpPr txBox="1">
            <a:spLocks noChangeAspect="1"/>
          </p:cNvSpPr>
          <p:nvPr/>
        </p:nvSpPr>
        <p:spPr>
          <a:xfrm>
            <a:off x="5679830" y="4403086"/>
            <a:ext cx="59436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apply this package to any CMIP output provided within our dataset, just copy the CMIP model data from </a:t>
            </a:r>
          </a:p>
          <a:p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&lt;Your directory&gt;/ arm_diags /cmip </a:t>
            </a:r>
          </a:p>
          <a:p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</a:p>
          <a:p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&lt;Your directory&gt;/ arm_diags /model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4B604695-E9ED-2CF6-3E27-6895CBCD9D74}"/>
              </a:ext>
            </a:extLst>
          </p:cNvPr>
          <p:cNvSpPr/>
          <p:nvPr/>
        </p:nvSpPr>
        <p:spPr>
          <a:xfrm>
            <a:off x="4624754" y="3298015"/>
            <a:ext cx="1055076" cy="465093"/>
          </a:xfrm>
          <a:prstGeom prst="curvedLeftArrow">
            <a:avLst/>
          </a:prstGeom>
          <a:solidFill>
            <a:srgbClr val="C00000">
              <a:alpha val="4967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3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Set Up a New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96037-05B8-EF48-D7F1-E89E481040E6}"/>
              </a:ext>
            </a:extLst>
          </p:cNvPr>
          <p:cNvSpPr txBox="1"/>
          <p:nvPr/>
        </p:nvSpPr>
        <p:spPr>
          <a:xfrm>
            <a:off x="268812" y="1393085"/>
            <a:ext cx="1161838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solidFill>
                  <a:schemeClr val="tx1">
                    <a:alpha val="46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1: Install the ARM-Diags on your local computer (~50 MB).</a:t>
            </a:r>
          </a:p>
          <a:p>
            <a:pPr marL="182880">
              <a:spcAft>
                <a:spcPts val="1200"/>
              </a:spcAft>
            </a:pPr>
            <a:r>
              <a:rPr lang="en-US" sz="2200" dirty="0">
                <a:solidFill>
                  <a:schemeClr val="tx1">
                    <a:alpha val="46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https://github.com/ARM-DOE/arm-gcm-diagnostics</a:t>
            </a:r>
            <a:endParaRPr lang="en-US" sz="2200" b="1" dirty="0">
              <a:solidFill>
                <a:schemeClr val="tx1">
                  <a:alpha val="46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Step 2: Download and place all the observation, CMIP data, test data under directories: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directory&gt;/arm_diags/observation 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directory&gt;/arm_diags/cmip </a:t>
            </a:r>
          </a:p>
          <a:p>
            <a:pPr marL="182880"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directory&gt;/arm_diags/model</a:t>
            </a:r>
          </a:p>
          <a:p>
            <a:pPr marL="182880">
              <a:spcAft>
                <a:spcPts val="1200"/>
              </a:spcAft>
            </a:pPr>
            <a:r>
              <a:rPr lang="en-US" sz="2200" b="1" dirty="0">
                <a:solidFill>
                  <a:schemeClr val="tx1">
                    <a:alpha val="50151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3: Edit parameter file &lt;basicparameter.py&gt; to set ‘base_path’ to &lt;Your directory&gt;.</a:t>
            </a:r>
          </a:p>
          <a:p>
            <a:pPr marL="182880">
              <a:spcAft>
                <a:spcPts val="600"/>
              </a:spcAft>
            </a:pPr>
            <a:r>
              <a:rPr lang="en-US" sz="2200" b="1" dirty="0">
                <a:solidFill>
                  <a:schemeClr val="tx1">
                    <a:alpha val="50151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4: Run the package: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solidFill>
                  <a:schemeClr val="tx1">
                    <a:alpha val="50151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arm_driver.py -p basicparameter.py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A8396-A0A9-4D18-9C23-5B522736D7FA}"/>
              </a:ext>
            </a:extLst>
          </p:cNvPr>
          <p:cNvSpPr txBox="1">
            <a:spLocks noChangeAspect="1"/>
          </p:cNvSpPr>
          <p:nvPr/>
        </p:nvSpPr>
        <p:spPr>
          <a:xfrm>
            <a:off x="5679830" y="4403086"/>
            <a:ext cx="635309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apply this package to your own model output, just replace the model data in  </a:t>
            </a:r>
          </a:p>
          <a:p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&lt;Your directory&gt;/ arm_diags /model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your </a:t>
            </a:r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 model output</a:t>
            </a:r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*Note that the file name should follow the test data files provided to be readable by the software package.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0571D8-8E73-CD06-0E25-D8D5EF4FABDF}"/>
              </a:ext>
            </a:extLst>
          </p:cNvPr>
          <p:cNvSpPr/>
          <p:nvPr/>
        </p:nvSpPr>
        <p:spPr>
          <a:xfrm>
            <a:off x="123092" y="3552092"/>
            <a:ext cx="4994031" cy="42203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Debug mode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98ED8-C430-BF74-3D3A-2F94A0905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7" b="1"/>
          <a:stretch/>
        </p:blipFill>
        <p:spPr>
          <a:xfrm>
            <a:off x="899159" y="2266563"/>
            <a:ext cx="6007100" cy="147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494989-9FCC-06F0-C719-0C48FEB7BD40}"/>
              </a:ext>
            </a:extLst>
          </p:cNvPr>
          <p:cNvSpPr txBox="1"/>
          <p:nvPr/>
        </p:nvSpPr>
        <p:spPr>
          <a:xfrm>
            <a:off x="249757" y="1420177"/>
            <a:ext cx="1165437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Run the package for certain metrics and/or ARM sites: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Check out the /examples/ folder under &lt;Your directory&gt;/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arm_diag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10F05-33F1-85E5-9B53-DFE0D01DE8D2}"/>
              </a:ext>
            </a:extLst>
          </p:cNvPr>
          <p:cNvSpPr txBox="1"/>
          <p:nvPr/>
        </p:nvSpPr>
        <p:spPr>
          <a:xfrm>
            <a:off x="249757" y="3778054"/>
            <a:ext cx="1165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Edit the ‘XXX.json’ file in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arm_driver.py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to specify the metrics of interest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634F7B-0F3D-66EF-8426-AB0BF415C085}"/>
              </a:ext>
            </a:extLst>
          </p:cNvPr>
          <p:cNvSpPr/>
          <p:nvPr/>
        </p:nvSpPr>
        <p:spPr>
          <a:xfrm>
            <a:off x="287867" y="6248400"/>
            <a:ext cx="2086056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1BE43-4111-F15F-3775-9A8E93C8B8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9" r="3518" b="3338"/>
          <a:stretch/>
        </p:blipFill>
        <p:spPr>
          <a:xfrm>
            <a:off x="899159" y="4208941"/>
            <a:ext cx="4446564" cy="226219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7FD0744-3D2A-3C07-02F0-C77E9A48D002}"/>
              </a:ext>
            </a:extLst>
          </p:cNvPr>
          <p:cNvSpPr/>
          <p:nvPr/>
        </p:nvSpPr>
        <p:spPr>
          <a:xfrm>
            <a:off x="899159" y="4244708"/>
            <a:ext cx="4994031" cy="765998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Future Plan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94989-9FCC-06F0-C719-0C48FEB7BD40}"/>
              </a:ext>
            </a:extLst>
          </p:cNvPr>
          <p:cNvSpPr txBox="1"/>
          <p:nvPr/>
        </p:nvSpPr>
        <p:spPr>
          <a:xfrm>
            <a:off x="211291" y="1404845"/>
            <a:ext cx="1176941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600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Expanding analysis capability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by orchestrating diagnostics and metrics developed from ARM/ASR and broader community.</a:t>
            </a:r>
          </a:p>
          <a:p>
            <a:pPr marL="800100" lvl="1" indent="-16002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Collaborated with UCLA for convection onset, with U. of Arizona for aerosol cloud interaction.</a:t>
            </a:r>
          </a:p>
          <a:p>
            <a:pPr marL="800100" lvl="1" indent="-16002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Ongoing effort to include land-atmosphere coupling.</a:t>
            </a:r>
          </a:p>
          <a:p>
            <a:pPr marL="800100" lvl="1" indent="-16002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Welcome to contribute new modules!</a:t>
            </a:r>
          </a:p>
          <a:p>
            <a:pPr marL="342900" indent="-1600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Facilitating application of ARM-Diags in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climate model evaluation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e.g. E3SM, CESM, GFDL and CMIP formatted model output,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e.x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16002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Make modules easily portable to other analysis systems.</a:t>
            </a:r>
          </a:p>
          <a:p>
            <a:pPr marL="800100" lvl="1" indent="-16002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Update ARM-Diags results for CMIP and make them publicly available. </a:t>
            </a:r>
          </a:p>
          <a:p>
            <a:pPr marL="342900" indent="-1600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Technical enhancement: migrate toward using tools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from xarray based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libraries, e.g.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xCDAT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634F7B-0F3D-66EF-8426-AB0BF415C085}"/>
              </a:ext>
            </a:extLst>
          </p:cNvPr>
          <p:cNvSpPr/>
          <p:nvPr/>
        </p:nvSpPr>
        <p:spPr>
          <a:xfrm>
            <a:off x="287867" y="6248400"/>
            <a:ext cx="2086056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D7891-F30F-2F58-F8EA-17C795A482C6}"/>
              </a:ext>
            </a:extLst>
          </p:cNvPr>
          <p:cNvSpPr txBox="1"/>
          <p:nvPr/>
        </p:nvSpPr>
        <p:spPr>
          <a:xfrm>
            <a:off x="571648" y="6064103"/>
            <a:ext cx="10558799" cy="4616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94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and/or Feedbacks?</a:t>
            </a:r>
            <a:r>
              <a:rPr lang="en-US" sz="2400" dirty="0"/>
              <a:t> Please contact Cheng Tao (tao4@llnl.gov).   </a:t>
            </a:r>
          </a:p>
        </p:txBody>
      </p:sp>
    </p:spTree>
    <p:extLst>
      <p:ext uri="{BB962C8B-B14F-4D97-AF65-F5344CB8AC3E}">
        <p14:creationId xmlns:p14="http://schemas.microsoft.com/office/powerpoint/2010/main" val="323898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68842-FD79-0378-B4D9-DF4B5A10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217" y="1724024"/>
            <a:ext cx="6688344" cy="3840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57936-5657-1F8F-546D-B14ADCDA301E}"/>
              </a:ext>
            </a:extLst>
          </p:cNvPr>
          <p:cNvSpPr txBox="1"/>
          <p:nvPr/>
        </p:nvSpPr>
        <p:spPr>
          <a:xfrm>
            <a:off x="249757" y="1420177"/>
            <a:ext cx="4799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To facilitate the use of ARM ground-based in-situ measurements in climate model evaluation and model inter-comparison.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9FAA3-E903-E1EF-3F94-E367CE1269A5}"/>
              </a:ext>
            </a:extLst>
          </p:cNvPr>
          <p:cNvSpPr txBox="1"/>
          <p:nvPr/>
        </p:nvSpPr>
        <p:spPr>
          <a:xfrm>
            <a:off x="246439" y="2885383"/>
            <a:ext cx="46763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Utilize ARM high-frequency long-term continuous measurements of clouds, aerosols, radiation, and precipitation.</a:t>
            </a:r>
          </a:p>
          <a:p>
            <a:pPr marL="457200" lvl="2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Provide process-oriented diagnostics to help understand model errors and improve physical parameterizations.</a:t>
            </a:r>
          </a:p>
          <a:p>
            <a:pPr marL="457200" lvl="2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Python package for file I/O, metrics calculation, graphics, generating viewer, available from GitHub ARM project space.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97A466E-16D6-8C42-6EA0-5524F14D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201169"/>
            <a:ext cx="8839200" cy="868679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9708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Major components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BB4DE-D2FC-60A8-C4AD-AD8F37FE66AE}"/>
              </a:ext>
            </a:extLst>
          </p:cNvPr>
          <p:cNvSpPr txBox="1">
            <a:spLocks noChangeAspect="1"/>
          </p:cNvSpPr>
          <p:nvPr/>
        </p:nvSpPr>
        <p:spPr>
          <a:xfrm>
            <a:off x="249757" y="1425714"/>
            <a:ext cx="5558379" cy="521681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The ARM-Diags includes four major components: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Python-based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analysis program;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ARM-based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collection of mean and diurnal and seasonal cycle climatology as well as high time frequency data for process-oriented diagnostics;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database of simulation data from models contributed to the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CMIP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project;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Relevant technical documentation for ARM-Diags.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Currently available for the SGP, NSA Barrow, TWP Manus, Nauru and Darwin sites, ENA and MAO sites.</a:t>
            </a:r>
          </a:p>
        </p:txBody>
      </p:sp>
      <p:pic>
        <p:nvPicPr>
          <p:cNvPr id="2050" name="Picture 2" descr="Table 1.">
            <a:extLst>
              <a:ext uri="{FF2B5EF4-FFF2-40B4-BE49-F238E27FC236}">
                <a16:creationId xmlns:a16="http://schemas.microsoft.com/office/drawing/2014/main" id="{66C5C67C-B912-ECAD-E3CC-9CD28939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68" y="2179767"/>
            <a:ext cx="4114800" cy="40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B75F0-FC1A-7D29-8762-7FA7DC334B53}"/>
              </a:ext>
            </a:extLst>
          </p:cNvPr>
          <p:cNvSpPr txBox="1"/>
          <p:nvPr/>
        </p:nvSpPr>
        <p:spPr>
          <a:xfrm>
            <a:off x="6096000" y="1425714"/>
            <a:ext cx="5846242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 derived from: VARANAL, ARMBE, ACRED, SWATS and other VAP products.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8916B-F4ED-D68E-F5B7-0E9DBD9948E1}"/>
              </a:ext>
            </a:extLst>
          </p:cNvPr>
          <p:cNvSpPr txBox="1"/>
          <p:nvPr/>
        </p:nvSpPr>
        <p:spPr>
          <a:xfrm>
            <a:off x="10346268" y="4895463"/>
            <a:ext cx="1685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Aft>
                <a:spcPts val="300"/>
              </a:spcAft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Zhang et al. (2020), BAMS.</a:t>
            </a:r>
          </a:p>
        </p:txBody>
      </p:sp>
    </p:spTree>
    <p:extLst>
      <p:ext uri="{BB962C8B-B14F-4D97-AF65-F5344CB8AC3E}">
        <p14:creationId xmlns:p14="http://schemas.microsoft.com/office/powerpoint/2010/main" val="46337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BB4DE-D2FC-60A8-C4AD-AD8F37FE66AE}"/>
              </a:ext>
            </a:extLst>
          </p:cNvPr>
          <p:cNvSpPr txBox="1"/>
          <p:nvPr/>
        </p:nvSpPr>
        <p:spPr>
          <a:xfrm>
            <a:off x="268812" y="1421836"/>
            <a:ext cx="116543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set of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basic metrics tables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mean, mean bias, correlation, and root-mean-square error based on annual cycle of each variable;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 plots and Taylor diagrams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annual cycle variability of each variable;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Contour and vertical profiles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annual cycle and diurnal cycle of cloud fraction;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 and Harmonic dial plots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diurnal cycle of precipitation;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Probability density function (PDF)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plots of precipitation rate;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F75C9-39CE-7DBC-C5B7-445E1347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72" y="5066875"/>
            <a:ext cx="18288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43A4B-D724-80F6-592B-84597ED87890}"/>
              </a:ext>
            </a:extLst>
          </p:cNvPr>
          <p:cNvSpPr txBox="1"/>
          <p:nvPr/>
        </p:nvSpPr>
        <p:spPr>
          <a:xfrm>
            <a:off x="407594" y="4267110"/>
            <a:ext cx="21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cycle of cloud fraction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3049D-DD5E-DFA3-2BA9-E8B506C52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57"/>
          <a:stretch/>
        </p:blipFill>
        <p:spPr>
          <a:xfrm>
            <a:off x="6942165" y="4682415"/>
            <a:ext cx="4572000" cy="1756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546F09-D8EB-602D-6E77-EBC05DD1C007}"/>
              </a:ext>
            </a:extLst>
          </p:cNvPr>
          <p:cNvSpPr txBox="1"/>
          <p:nvPr/>
        </p:nvSpPr>
        <p:spPr>
          <a:xfrm>
            <a:off x="7576770" y="4274617"/>
            <a:ext cx="325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Diurnal Cycle of Precipitation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1E5A5-B2CB-343B-E1DD-0FB386A7D7BC}"/>
              </a:ext>
            </a:extLst>
          </p:cNvPr>
          <p:cNvSpPr txBox="1">
            <a:spLocks noChangeAspect="1"/>
          </p:cNvSpPr>
          <p:nvPr/>
        </p:nvSpPr>
        <p:spPr>
          <a:xfrm>
            <a:off x="2729216" y="4267020"/>
            <a:ext cx="3823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plots and Taylor diagrams of Aerosol Optical Depth</a:t>
            </a:r>
          </a:p>
        </p:txBody>
      </p:sp>
      <p:pic>
        <p:nvPicPr>
          <p:cNvPr id="3074" name="Picture 2" descr="Line">
            <a:extLst>
              <a:ext uri="{FF2B5EF4-FFF2-40B4-BE49-F238E27FC236}">
                <a16:creationId xmlns:a16="http://schemas.microsoft.com/office/drawing/2014/main" id="{267A85A0-B744-4FA2-07B9-54B588F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16" y="4970257"/>
            <a:ext cx="219456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e">
            <a:extLst>
              <a:ext uri="{FF2B5EF4-FFF2-40B4-BE49-F238E27FC236}">
                <a16:creationId xmlns:a16="http://schemas.microsoft.com/office/drawing/2014/main" id="{BD5FE0AB-9602-8C0F-050E-CC00F47D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00" y="4974906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2CE4D-5249-C6A3-A891-4A44BA09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8" y="201169"/>
            <a:ext cx="9326881" cy="868679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List of metrics and diagnostics (ARM-Diags v3) </a:t>
            </a:r>
          </a:p>
        </p:txBody>
      </p:sp>
    </p:spTree>
    <p:extLst>
      <p:ext uri="{BB962C8B-B14F-4D97-AF65-F5344CB8AC3E}">
        <p14:creationId xmlns:p14="http://schemas.microsoft.com/office/powerpoint/2010/main" val="340290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BB4DE-D2FC-60A8-C4AD-AD8F37FE66AE}"/>
              </a:ext>
            </a:extLst>
          </p:cNvPr>
          <p:cNvSpPr txBox="1"/>
          <p:nvPr/>
        </p:nvSpPr>
        <p:spPr>
          <a:xfrm>
            <a:off x="249757" y="1420177"/>
            <a:ext cx="1165437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Convection onset metrics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showing the statistical relationship between precipitation rate and column water vapor;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Aerosol-CCN activation metrics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showing the percentage distributions of how many aerosols can be activated as CCN under certain supersaturation levels.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5E82E-D4C0-0F4C-B803-AB54524B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3993451"/>
            <a:ext cx="5300210" cy="20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12B3B-C88D-DCE4-7D90-31C590A65086}"/>
              </a:ext>
            </a:extLst>
          </p:cNvPr>
          <p:cNvSpPr txBox="1"/>
          <p:nvPr/>
        </p:nvSpPr>
        <p:spPr>
          <a:xfrm>
            <a:off x="365759" y="3429000"/>
            <a:ext cx="5300210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Convection onset metrics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(contributed by UCLA)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C511E-9282-8F58-8ADE-0D95850B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33" y="4145280"/>
            <a:ext cx="5075238" cy="2103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15011-756E-41D4-8301-C51D2BEEAC0C}"/>
              </a:ext>
            </a:extLst>
          </p:cNvPr>
          <p:cNvSpPr txBox="1"/>
          <p:nvPr/>
        </p:nvSpPr>
        <p:spPr>
          <a:xfrm>
            <a:off x="6526033" y="3429571"/>
            <a:ext cx="5075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Aerosol-CCN activation metrics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(contributed by U. of Arizona)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78BCA8-8441-209F-2AA4-EF0A2FDB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8" y="201169"/>
            <a:ext cx="9326881" cy="868679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List of metrics and diagnostics (ARM-Diags v3) </a:t>
            </a:r>
          </a:p>
        </p:txBody>
      </p:sp>
    </p:spTree>
    <p:extLst>
      <p:ext uri="{BB962C8B-B14F-4D97-AF65-F5344CB8AC3E}">
        <p14:creationId xmlns:p14="http://schemas.microsoft.com/office/powerpoint/2010/main" val="254469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142A8-0DB2-41D1-B66B-24F87927F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1756842"/>
            <a:ext cx="11460482" cy="1828800"/>
          </a:xfrm>
        </p:spPr>
        <p:txBody>
          <a:bodyPr/>
          <a:lstStyle/>
          <a:p>
            <a:r>
              <a:rPr lang="en-US" dirty="0">
                <a:solidFill>
                  <a:srgbClr val="2357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ARM-Diags: Quick Guide for Users</a:t>
            </a:r>
          </a:p>
        </p:txBody>
      </p:sp>
    </p:spTree>
    <p:extLst>
      <p:ext uri="{BB962C8B-B14F-4D97-AF65-F5344CB8AC3E}">
        <p14:creationId xmlns:p14="http://schemas.microsoft.com/office/powerpoint/2010/main" val="174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Install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8038D-D281-8ADC-35AB-FFC659AA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681" y="2181924"/>
            <a:ext cx="4250090" cy="4389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138E7-1761-05C7-4D53-855ED264115F}"/>
              </a:ext>
            </a:extLst>
          </p:cNvPr>
          <p:cNvSpPr txBox="1"/>
          <p:nvPr/>
        </p:nvSpPr>
        <p:spPr>
          <a:xfrm>
            <a:off x="7485681" y="1425714"/>
            <a:ext cx="4418452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flowchart of creating the diagnostic results by applying the diagnostics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4F82A-9EC1-054D-E6D1-98A27988F56B}"/>
              </a:ext>
            </a:extLst>
          </p:cNvPr>
          <p:cNvSpPr txBox="1">
            <a:spLocks noChangeAspect="1"/>
          </p:cNvSpPr>
          <p:nvPr/>
        </p:nvSpPr>
        <p:spPr>
          <a:xfrm>
            <a:off x="249758" y="1425714"/>
            <a:ext cx="7050694" cy="510909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For downloading data: 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Go to the ARM webpage for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ADCME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b="0" i="0" u="none" strike="noStrike" dirty="0">
                <a:effectLst/>
                <a:latin typeface="-apple-system"/>
                <a:hlinkClick r:id="rId5"/>
              </a:rPr>
              <a:t>https://www.arm.gov/data/data-sources/adcme-123</a:t>
            </a:r>
            <a:r>
              <a:rPr lang="en-US" sz="2200" b="0" i="0" u="none" strike="noStrike" dirty="0">
                <a:effectLst/>
                <a:latin typeface="-apple-system"/>
              </a:rPr>
              <a:t> </a:t>
            </a:r>
          </a:p>
          <a:p>
            <a:pPr marL="52578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-apple-system"/>
              </a:rPr>
              <a:t>Include both observational data sets, and climate model simulation data sets from CMIP5 and CMIP6.</a:t>
            </a:r>
          </a:p>
          <a:p>
            <a:pPr marL="182880">
              <a:spcAft>
                <a:spcPts val="600"/>
              </a:spcAft>
            </a:pPr>
            <a:r>
              <a:rPr lang="en-US" sz="2200" b="1" dirty="0">
                <a:latin typeface="-apple-system"/>
              </a:rPr>
              <a:t>For installing the package:</a:t>
            </a:r>
            <a:endParaRPr lang="en-US" sz="2200" b="1" i="0" u="none" strike="noStrike" dirty="0">
              <a:effectLst/>
              <a:latin typeface="-apple-system"/>
            </a:endParaRP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GitHub repository: </a:t>
            </a:r>
            <a:r>
              <a:rPr lang="en-US" sz="2200" b="0" i="0" u="none" strike="noStrike" dirty="0">
                <a:effectLst/>
                <a:latin typeface="-apple-system"/>
                <a:hlinkClick r:id="rId6"/>
              </a:rPr>
              <a:t>https://github.com/ARM-DOE/arm-gcm-diagnostics</a:t>
            </a:r>
            <a:endParaRPr lang="en-US" sz="2200" b="0" i="0" u="none" strike="noStrike" dirty="0">
              <a:effectLst/>
              <a:latin typeface="-apple-system"/>
            </a:endParaRP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Include all Python-based analysis codes and step-by-step procedure to set up a working prototype.</a:t>
            </a:r>
          </a:p>
          <a:p>
            <a:pPr marL="5257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Dependencies include Python libraries: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cdat (*deprecated soon), matplotlib,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scipy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etc. and plan to migrate towards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xarray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based tools.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FC8D9-44ED-EE79-F05B-6D50C5B2FF26}"/>
              </a:ext>
            </a:extLst>
          </p:cNvPr>
          <p:cNvSpPr/>
          <p:nvPr/>
        </p:nvSpPr>
        <p:spPr>
          <a:xfrm>
            <a:off x="365759" y="6429080"/>
            <a:ext cx="1236798" cy="2765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Set Up a Test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BC7FA-03F4-4DFD-6CF7-2D45157D8789}"/>
              </a:ext>
            </a:extLst>
          </p:cNvPr>
          <p:cNvSpPr txBox="1"/>
          <p:nvPr/>
        </p:nvSpPr>
        <p:spPr>
          <a:xfrm>
            <a:off x="268812" y="1393085"/>
            <a:ext cx="1161838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Step 1: Install the ARM-Diags on your local computer (~50 MB).</a:t>
            </a:r>
          </a:p>
          <a:p>
            <a:pPr marL="182880"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https://github.com/ARM-DOE/arm-gcm-diagnostics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Step 2: Download and place all the observation, CMIP data, test data under directories: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directory&gt;/arm_diags/observation 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directory&gt;/arm_diags/cmip </a:t>
            </a:r>
          </a:p>
          <a:p>
            <a:pPr marL="182880"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&lt;Your directory&gt;/arm_diags/model</a:t>
            </a:r>
          </a:p>
          <a:p>
            <a:pPr marL="182880">
              <a:spcAft>
                <a:spcPts val="12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Step 3: Edit parameter file &lt;basicparameter.py&gt; to set ‘base_path’ to &lt;Your directory&gt; and ‘output_path’ for where the results will be saved.</a:t>
            </a:r>
          </a:p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Step 4: Run the package: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arm_driver.py -p basicparameter.py </a:t>
            </a:r>
          </a:p>
        </p:txBody>
      </p:sp>
    </p:spTree>
    <p:extLst>
      <p:ext uri="{BB962C8B-B14F-4D97-AF65-F5344CB8AC3E}">
        <p14:creationId xmlns:p14="http://schemas.microsoft.com/office/powerpoint/2010/main" val="196859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0B6-7496-DF48-8CE8-A93D638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ARM-Diags: Set Up a Test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FAA7A-8290-8346-80D2-EE820A6B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2DA5D-87CB-824F-842D-CBE8B952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FDAC6-D023-9443-B904-B767A63D4D5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BC7FA-03F4-4DFD-6CF7-2D45157D8789}"/>
              </a:ext>
            </a:extLst>
          </p:cNvPr>
          <p:cNvSpPr txBox="1"/>
          <p:nvPr/>
        </p:nvSpPr>
        <p:spPr>
          <a:xfrm>
            <a:off x="268812" y="1393085"/>
            <a:ext cx="1151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spcAft>
                <a:spcPts val="600"/>
              </a:spcAft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To view the diagnostics results: </a:t>
            </a:r>
          </a:p>
          <a:p>
            <a:pPr marL="18288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Mac OS:</a:t>
            </a:r>
          </a:p>
          <a:p>
            <a:pPr marL="182880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open &lt;Your directory&gt;/arm_diags/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case_name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/html/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ARM_diag.html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8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Linux:</a:t>
            </a:r>
          </a:p>
          <a:p>
            <a:pPr marL="18288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xdg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-open &lt;Your directory&gt;/ arm_diags/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case_name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/html/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ARM_diag.html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C6B0A-4BF2-364B-046F-B6B51835D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088"/>
          <a:stretch/>
        </p:blipFill>
        <p:spPr>
          <a:xfrm>
            <a:off x="597974" y="3496616"/>
            <a:ext cx="10996052" cy="27432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5679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No Background Colo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RM_LLNL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234972"/>
      </a:accent1>
      <a:accent2>
        <a:srgbClr val="FAC219"/>
      </a:accent2>
      <a:accent3>
        <a:srgbClr val="FFFFFF"/>
      </a:accent3>
      <a:accent4>
        <a:srgbClr val="000000"/>
      </a:accent4>
      <a:accent5>
        <a:srgbClr val="ACB1BC"/>
      </a:accent5>
      <a:accent6>
        <a:srgbClr val="E3B016"/>
      </a:accent6>
      <a:hlink>
        <a:srgbClr val="FAC219"/>
      </a:hlink>
      <a:folHlink>
        <a:srgbClr val="B2B2B2"/>
      </a:folHlink>
    </a:clrScheme>
    <a:fontScheme name="Office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Times New Roman" pitchFamily="-106" charset="-5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Times New Roman" pitchFamily="-106" charset="-52"/>
          </a:defRPr>
        </a:defPPr>
      </a:lstStyle>
    </a:lnDef>
  </a:objectDefaults>
  <a:extraClrSchemeLst>
    <a:extraClrScheme>
      <a:clrScheme name="Office Theme 1">
        <a:dk1>
          <a:srgbClr val="666699"/>
        </a:dk1>
        <a:lt1>
          <a:srgbClr val="FFFFFF"/>
        </a:lt1>
        <a:dk2>
          <a:srgbClr val="000066"/>
        </a:dk2>
        <a:lt2>
          <a:srgbClr val="FFFFFF"/>
        </a:lt2>
        <a:accent1>
          <a:srgbClr val="0066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2DE7"/>
        </a:accent6>
        <a:hlink>
          <a:srgbClr val="0000C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4B49"/>
        </a:dk2>
        <a:lt2>
          <a:srgbClr val="FFFFFF"/>
        </a:lt2>
        <a:accent1>
          <a:srgbClr val="009999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ACACA"/>
        </a:accent5>
        <a:accent6>
          <a:srgbClr val="007373"/>
        </a:accent6>
        <a:hlink>
          <a:srgbClr val="006666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FF9900"/>
        </a:accent1>
        <a:accent2>
          <a:srgbClr val="FCB138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4A032"/>
        </a:accent6>
        <a:hlink>
          <a:srgbClr val="FCC66E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440044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B0AAB0"/>
        </a:accent5>
        <a:accent6>
          <a:srgbClr val="6D0466"/>
        </a:accent6>
        <a:hlink>
          <a:srgbClr val="9F839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FFFFFF"/>
        </a:dk2>
        <a:lt2>
          <a:srgbClr val="666699"/>
        </a:lt2>
        <a:accent1>
          <a:srgbClr val="779F92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BDCDC7"/>
        </a:accent5>
        <a:accent6>
          <a:srgbClr val="8EB0C3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6A0000"/>
        </a:dk1>
        <a:lt1>
          <a:srgbClr val="FFFFFF"/>
        </a:lt1>
        <a:dk2>
          <a:srgbClr val="FFFFFF"/>
        </a:dk2>
        <a:lt2>
          <a:srgbClr val="666699"/>
        </a:lt2>
        <a:accent1>
          <a:srgbClr val="CC3300"/>
        </a:accent1>
        <a:accent2>
          <a:srgbClr val="CC6600"/>
        </a:accent2>
        <a:accent3>
          <a:srgbClr val="FFFFFF"/>
        </a:accent3>
        <a:accent4>
          <a:srgbClr val="590000"/>
        </a:accent4>
        <a:accent5>
          <a:srgbClr val="E2ADAA"/>
        </a:accent5>
        <a:accent6>
          <a:srgbClr val="B95C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4F4F77"/>
        </a:dk1>
        <a:lt1>
          <a:srgbClr val="FFFFFF"/>
        </a:lt1>
        <a:dk2>
          <a:srgbClr val="4A7911"/>
        </a:dk2>
        <a:lt2>
          <a:srgbClr val="FFFFFF"/>
        </a:lt2>
        <a:accent1>
          <a:srgbClr val="336600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ADB8AA"/>
        </a:accent5>
        <a:accent6>
          <a:srgbClr val="5C8A00"/>
        </a:accent6>
        <a:hlink>
          <a:srgbClr val="99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00"/>
        </a:dk1>
        <a:lt1>
          <a:srgbClr val="FFFFFF"/>
        </a:lt1>
        <a:dk2>
          <a:srgbClr val="FFFFFF"/>
        </a:dk2>
        <a:lt2>
          <a:srgbClr val="4F4F77"/>
        </a:lt2>
        <a:accent1>
          <a:srgbClr val="3366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ADB8AA"/>
        </a:accent5>
        <a:accent6>
          <a:srgbClr val="5C8A00"/>
        </a:accent6>
        <a:hlink>
          <a:srgbClr val="99CC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8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8080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0C0"/>
        </a:accent5>
        <a:accent6>
          <a:srgbClr val="008A8A"/>
        </a:accent6>
        <a:hlink>
          <a:srgbClr val="70CAC6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4F4F77"/>
        </a:dk1>
        <a:lt1>
          <a:srgbClr val="FFFFFF"/>
        </a:lt1>
        <a:dk2>
          <a:srgbClr val="330000"/>
        </a:dk2>
        <a:lt2>
          <a:srgbClr val="FFFFFF"/>
        </a:lt2>
        <a:accent1>
          <a:srgbClr val="822504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C1ACAA"/>
        </a:accent5>
        <a:accent6>
          <a:srgbClr val="8F2505"/>
        </a:accent6>
        <a:hlink>
          <a:srgbClr val="7C0704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33333"/>
        </a:dk1>
        <a:lt1>
          <a:srgbClr val="FFFFFF"/>
        </a:lt1>
        <a:dk2>
          <a:srgbClr val="333399"/>
        </a:dk2>
        <a:lt2>
          <a:srgbClr val="FFFFFF"/>
        </a:lt2>
        <a:accent1>
          <a:srgbClr val="006699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B8CA"/>
        </a:accent5>
        <a:accent6>
          <a:srgbClr val="02799E"/>
        </a:accent6>
        <a:hlink>
          <a:srgbClr val="6699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000080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AAAC0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NNL Platinum Theme">
  <a:themeElements>
    <a:clrScheme name="Custom 1">
      <a:dk1>
        <a:srgbClr val="194173"/>
      </a:dk1>
      <a:lt1>
        <a:srgbClr val="8ABEDC"/>
      </a:lt1>
      <a:dk2>
        <a:srgbClr val="828282"/>
      </a:dk2>
      <a:lt2>
        <a:srgbClr val="FFFFFF"/>
      </a:lt2>
      <a:accent1>
        <a:srgbClr val="194170"/>
      </a:accent1>
      <a:accent2>
        <a:srgbClr val="8ABEDC"/>
      </a:accent2>
      <a:accent3>
        <a:srgbClr val="828282"/>
      </a:accent3>
      <a:accent4>
        <a:srgbClr val="00BD70"/>
      </a:accent4>
      <a:accent5>
        <a:srgbClr val="BDBBBB"/>
      </a:accent5>
      <a:accent6>
        <a:srgbClr val="F7C446"/>
      </a:accent6>
      <a:hlink>
        <a:srgbClr val="00BD70"/>
      </a:hlink>
      <a:folHlink>
        <a:srgbClr val="0059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NNL Platinum Theme">
  <a:themeElements>
    <a:clrScheme name="ARM">
      <a:dk1>
        <a:srgbClr val="194173"/>
      </a:dk1>
      <a:lt1>
        <a:srgbClr val="8ABEDC"/>
      </a:lt1>
      <a:dk2>
        <a:srgbClr val="828282"/>
      </a:dk2>
      <a:lt2>
        <a:srgbClr val="FFFFFF"/>
      </a:lt2>
      <a:accent1>
        <a:srgbClr val="00BD70"/>
      </a:accent1>
      <a:accent2>
        <a:srgbClr val="BDBBBB"/>
      </a:accent2>
      <a:accent3>
        <a:srgbClr val="8ABEDC"/>
      </a:accent3>
      <a:accent4>
        <a:srgbClr val="8064A2"/>
      </a:accent4>
      <a:accent5>
        <a:srgbClr val="4BACC6"/>
      </a:accent5>
      <a:accent6>
        <a:srgbClr val="F79646"/>
      </a:accent6>
      <a:hlink>
        <a:srgbClr val="00BD70"/>
      </a:hlink>
      <a:folHlink>
        <a:srgbClr val="0059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74336</TotalTime>
  <Words>1262</Words>
  <Application>Microsoft Macintosh PowerPoint</Application>
  <PresentationFormat>Widescreen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-apple-system</vt:lpstr>
      <vt:lpstr>Arial</vt:lpstr>
      <vt:lpstr>Arial Black</vt:lpstr>
      <vt:lpstr>Arial Narrow</vt:lpstr>
      <vt:lpstr>Calibri</vt:lpstr>
      <vt:lpstr>Courier New</vt:lpstr>
      <vt:lpstr>Lucida Grande</vt:lpstr>
      <vt:lpstr>Palatino</vt:lpstr>
      <vt:lpstr>Wingdings</vt:lpstr>
      <vt:lpstr>Wingdings 2</vt:lpstr>
      <vt:lpstr>1_No Background Color</vt:lpstr>
      <vt:lpstr>ARM_LLNL</vt:lpstr>
      <vt:lpstr>PNNL Platinum Theme</vt:lpstr>
      <vt:lpstr>1_PNNL Platinum Theme</vt:lpstr>
      <vt:lpstr>ARM data-oriented metrics and diagnostics package for GCMs (ARM-Diags)</vt:lpstr>
      <vt:lpstr>Overview</vt:lpstr>
      <vt:lpstr>Major components</vt:lpstr>
      <vt:lpstr>List of metrics and diagnostics (ARM-Diags v3) </vt:lpstr>
      <vt:lpstr>List of metrics and diagnostics (ARM-Diags v3) </vt:lpstr>
      <vt:lpstr>ARM-Diags: Quick Guide for Users</vt:lpstr>
      <vt:lpstr>ARM-Diags: Install</vt:lpstr>
      <vt:lpstr>ARM-Diags: Set Up a Test Case</vt:lpstr>
      <vt:lpstr>ARM-Diags: Set Up a Test Case</vt:lpstr>
      <vt:lpstr>ARM-Diags: Set Up a New Case</vt:lpstr>
      <vt:lpstr>ARM-Diags: Set Up a New Case</vt:lpstr>
      <vt:lpstr>ARM-Diags: Debug mode</vt:lpstr>
      <vt:lpstr>ARM-Diags: Future Plan</vt:lpstr>
    </vt:vector>
  </TitlesOfParts>
  <Company>LLNL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2011 LLNL Template</dc:title>
  <dc:creator>TID</dc:creator>
  <cp:lastModifiedBy>Tao, Cheng</cp:lastModifiedBy>
  <cp:revision>2840</cp:revision>
  <cp:lastPrinted>2010-05-14T20:09:50Z</cp:lastPrinted>
  <dcterms:created xsi:type="dcterms:W3CDTF">2010-07-01T20:56:41Z</dcterms:created>
  <dcterms:modified xsi:type="dcterms:W3CDTF">2023-08-08T05:26:07Z</dcterms:modified>
</cp:coreProperties>
</file>